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ubik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5">
          <p15:clr>
            <a:srgbClr val="9AA0A6"/>
          </p15:clr>
        </p15:guide>
        <p15:guide id="2" pos="78">
          <p15:clr>
            <a:srgbClr val="9AA0A6"/>
          </p15:clr>
        </p15:guide>
        <p15:guide id="3" pos="2006">
          <p15:clr>
            <a:srgbClr val="9AA0A6"/>
          </p15:clr>
        </p15:guide>
        <p15:guide id="4" pos="4032">
          <p15:clr>
            <a:srgbClr val="9AA0A6"/>
          </p15:clr>
        </p15:guide>
        <p15:guide id="5" orient="horz" pos="864">
          <p15:clr>
            <a:srgbClr val="9AA0A6"/>
          </p15:clr>
        </p15:guide>
        <p15:guide id="6" pos="313">
          <p15:clr>
            <a:srgbClr val="9AA0A6"/>
          </p15:clr>
        </p15:guide>
        <p15:guide id="7" orient="horz" pos="360">
          <p15:clr>
            <a:srgbClr val="9AA0A6"/>
          </p15:clr>
        </p15:guide>
        <p15:guide id="8" orient="horz" pos="130">
          <p15:clr>
            <a:srgbClr val="9AA0A6"/>
          </p15:clr>
        </p15:guide>
        <p15:guide id="9" orient="horz" pos="2832">
          <p15:clr>
            <a:srgbClr val="9AA0A6"/>
          </p15:clr>
        </p15:guide>
        <p15:guide id="10" orient="horz" pos="311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5" orient="horz"/>
        <p:guide pos="78"/>
        <p:guide pos="2006"/>
        <p:guide pos="4032"/>
        <p:guide pos="864" orient="horz"/>
        <p:guide pos="313"/>
        <p:guide pos="360" orient="horz"/>
        <p:guide pos="130" orient="horz"/>
        <p:guide pos="2832" orient="horz"/>
        <p:guide pos="311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ubik-boldItalic.fntdata"/><Relationship Id="rId10" Type="http://schemas.openxmlformats.org/officeDocument/2006/relationships/font" Target="fonts/Rubik-italic.fntdata"/><Relationship Id="rId9" Type="http://schemas.openxmlformats.org/officeDocument/2006/relationships/font" Target="fonts/Rubi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ubik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e442bbec3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e442bbec3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Template slide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77326" t="0"/>
          <a:stretch/>
        </p:blipFill>
        <p:spPr>
          <a:xfrm>
            <a:off x="0" y="0"/>
            <a:ext cx="2069024" cy="513805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4009" y="1186225"/>
            <a:ext cx="3040200" cy="22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Rubik"/>
                <a:ea typeface="Rubik"/>
                <a:cs typeface="Rubik"/>
                <a:sym typeface="Rubik"/>
              </a:rPr>
              <a:t>The Leading European Event </a:t>
            </a:r>
            <a:br>
              <a:rPr b="1" lang="en" sz="2200">
                <a:latin typeface="Rubik"/>
                <a:ea typeface="Rubik"/>
                <a:cs typeface="Rubik"/>
                <a:sym typeface="Rubik"/>
              </a:rPr>
            </a:br>
            <a:r>
              <a:rPr b="1" lang="en" sz="2200">
                <a:latin typeface="Rubik"/>
                <a:ea typeface="Rubik"/>
                <a:cs typeface="Rubik"/>
                <a:sym typeface="Rubik"/>
              </a:rPr>
              <a:t>on Bio‑Inspired AI</a:t>
            </a:r>
            <a:endParaRPr b="1" sz="22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Rubik"/>
                <a:ea typeface="Rubik"/>
                <a:cs typeface="Rubik"/>
                <a:sym typeface="Rubik"/>
              </a:rPr>
              <a:t>www.evostar.org</a:t>
            </a:r>
            <a:endParaRPr sz="2200" u="sng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24000" y="4124511"/>
            <a:ext cx="3040200" cy="5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Rubik"/>
                <a:ea typeface="Rubik"/>
                <a:cs typeface="Rubik"/>
                <a:sym typeface="Rubik"/>
              </a:rPr>
              <a:t>23 — 25 April 2025</a:t>
            </a:r>
            <a:endParaRPr sz="2200" u="sng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00850" y="355775"/>
            <a:ext cx="2300400" cy="43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ubik"/>
                <a:ea typeface="Rubik"/>
                <a:cs typeface="Rubik"/>
                <a:sym typeface="Rubik"/>
              </a:rPr>
              <a:t>e</a:t>
            </a:r>
            <a:r>
              <a:rPr b="1" lang="en" sz="1100">
                <a:latin typeface="Rubik"/>
                <a:ea typeface="Rubik"/>
                <a:cs typeface="Rubik"/>
                <a:sym typeface="Rubik"/>
              </a:rPr>
              <a:t>vo </a:t>
            </a:r>
            <a:r>
              <a:rPr lang="en" sz="1100">
                <a:latin typeface="Rubik"/>
                <a:ea typeface="Rubik"/>
                <a:cs typeface="Rubik"/>
                <a:sym typeface="Rubik"/>
              </a:rPr>
              <a:t>comprises four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co-located conferences: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ubik"/>
                <a:ea typeface="Rubik"/>
                <a:cs typeface="Rubik"/>
                <a:sym typeface="Rubik"/>
              </a:rPr>
              <a:t>eurogp</a:t>
            </a:r>
            <a:endParaRPr b="1"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28th European Conference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on Genetic Programming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ubik"/>
                <a:ea typeface="Rubik"/>
                <a:cs typeface="Rubik"/>
                <a:sym typeface="Rubik"/>
              </a:rPr>
              <a:t>evoapplications</a:t>
            </a:r>
            <a:endParaRPr b="1"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28th International Conference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o</a:t>
            </a:r>
            <a:r>
              <a:rPr lang="en" sz="1100">
                <a:latin typeface="Rubik"/>
                <a:ea typeface="Rubik"/>
                <a:cs typeface="Rubik"/>
                <a:sym typeface="Rubik"/>
              </a:rPr>
              <a:t>n the Applications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o</a:t>
            </a:r>
            <a:r>
              <a:rPr lang="en" sz="1100">
                <a:latin typeface="Rubik"/>
                <a:ea typeface="Rubik"/>
                <a:cs typeface="Rubik"/>
                <a:sym typeface="Rubik"/>
              </a:rPr>
              <a:t>f Evolutionary Computation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ubik"/>
                <a:ea typeface="Rubik"/>
                <a:cs typeface="Rubik"/>
                <a:sym typeface="Rubik"/>
              </a:rPr>
              <a:t>evocop</a:t>
            </a:r>
            <a:endParaRPr b="1"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25th European Conference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o</a:t>
            </a:r>
            <a:r>
              <a:rPr lang="en" sz="1100">
                <a:latin typeface="Rubik"/>
                <a:ea typeface="Rubik"/>
                <a:cs typeface="Rubik"/>
                <a:sym typeface="Rubik"/>
              </a:rPr>
              <a:t>n Evolutionary Computation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i</a:t>
            </a:r>
            <a:r>
              <a:rPr lang="en" sz="1100">
                <a:latin typeface="Rubik"/>
                <a:ea typeface="Rubik"/>
                <a:cs typeface="Rubik"/>
                <a:sym typeface="Rubik"/>
              </a:rPr>
              <a:t>n Combinatorial Optimisation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ubik"/>
                <a:ea typeface="Rubik"/>
                <a:cs typeface="Rubik"/>
                <a:sym typeface="Rubik"/>
              </a:rPr>
              <a:t>evomusart</a:t>
            </a:r>
            <a:endParaRPr b="1"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14th International Conference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on Artificial Intelligence</a:t>
            </a:r>
            <a:endParaRPr sz="11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ubik"/>
                <a:ea typeface="Rubik"/>
                <a:cs typeface="Rubik"/>
                <a:sym typeface="Rubik"/>
              </a:rPr>
              <a:t>i</a:t>
            </a:r>
            <a:r>
              <a:rPr lang="en" sz="1100">
                <a:latin typeface="Rubik"/>
                <a:ea typeface="Rubik"/>
                <a:cs typeface="Rubik"/>
                <a:sym typeface="Rubik"/>
              </a:rPr>
              <a:t>n Music, Sound, Art and Design</a:t>
            </a:r>
            <a:endParaRPr sz="1100">
              <a:latin typeface="Rubik"/>
              <a:ea typeface="Rubik"/>
              <a:cs typeface="Rubik"/>
              <a:sym typeface="Rubik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>
            <a:off x="6681800" y="219075"/>
            <a:ext cx="2400" cy="471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59" name="Google Shape;5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95930">
            <a:off x="3067129" y="918978"/>
            <a:ext cx="3317439" cy="3317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3183775" y="99000"/>
            <a:ext cx="2014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Rubik"/>
                <a:ea typeface="Rubik"/>
                <a:cs typeface="Rubik"/>
                <a:sym typeface="Rubik"/>
              </a:rPr>
              <a:t>23 — 25 April 2025</a:t>
            </a:r>
            <a:endParaRPr sz="16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5984125" y="99000"/>
            <a:ext cx="2014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latin typeface="Rubik"/>
                <a:ea typeface="Rubik"/>
                <a:cs typeface="Rubik"/>
                <a:sym typeface="Rubik"/>
              </a:rPr>
              <a:t>www.evostar.org</a:t>
            </a:r>
            <a:endParaRPr sz="1600" u="sng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382225" y="952500"/>
            <a:ext cx="5601900" cy="22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"/>
                <a:ea typeface="Rubik"/>
                <a:cs typeface="Rubik"/>
                <a:sym typeface="Rubik"/>
              </a:rPr>
              <a:t>Lorem ipsum</a:t>
            </a:r>
            <a:r>
              <a:rPr b="1" lang="en" sz="2600">
                <a:latin typeface="Rubik"/>
                <a:ea typeface="Rubik"/>
                <a:cs typeface="Rubik"/>
                <a:sym typeface="Rubik"/>
              </a:rPr>
              <a:t> dolor sit amet, </a:t>
            </a:r>
            <a:r>
              <a:rPr lang="en" sz="2600">
                <a:latin typeface="Rubik"/>
                <a:ea typeface="Rubik"/>
                <a:cs typeface="Rubik"/>
                <a:sym typeface="Rubik"/>
              </a:rPr>
              <a:t>consectetur adipiscing elit. Vestibulum vitae ex eget nibh convallis</a:t>
            </a:r>
            <a:r>
              <a:rPr b="1" lang="en" sz="2600">
                <a:latin typeface="Rubik"/>
                <a:ea typeface="Rubik"/>
                <a:cs typeface="Rubik"/>
                <a:sym typeface="Rubik"/>
              </a:rPr>
              <a:t> hendrerit eget pellentesque</a:t>
            </a:r>
            <a:r>
              <a:rPr lang="en" sz="2600">
                <a:latin typeface="Rubik"/>
                <a:ea typeface="Rubik"/>
                <a:cs typeface="Rubik"/>
                <a:sym typeface="Rubik"/>
              </a:rPr>
              <a:t> lacus. Pellentesque</a:t>
            </a:r>
            <a:r>
              <a:rPr b="1" lang="en" sz="2600">
                <a:latin typeface="Rubik"/>
                <a:ea typeface="Rubik"/>
                <a:cs typeface="Rubik"/>
                <a:sym typeface="Rubik"/>
              </a:rPr>
              <a:t>.</a:t>
            </a:r>
            <a:endParaRPr sz="2600"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025" y="-15703"/>
            <a:ext cx="1115650" cy="81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95939">
            <a:off x="5999976" y="1632049"/>
            <a:ext cx="2883575" cy="28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